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3" r:id="rId3"/>
    <p:sldId id="281" r:id="rId4"/>
    <p:sldId id="274" r:id="rId5"/>
    <p:sldId id="277" r:id="rId6"/>
    <p:sldId id="279" r:id="rId7"/>
    <p:sldId id="275" r:id="rId8"/>
    <p:sldId id="280" r:id="rId9"/>
    <p:sldId id="276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B4C"/>
    <a:srgbClr val="AA9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80" autoAdjust="0"/>
  </p:normalViewPr>
  <p:slideViewPr>
    <p:cSldViewPr snapToGrid="0">
      <p:cViewPr>
        <p:scale>
          <a:sx n="70" d="100"/>
          <a:sy n="70" d="100"/>
        </p:scale>
        <p:origin x="-1166" y="-36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BCBBE-A63C-42BF-894D-00D679EB3651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1531-0F37-4C95-9BEB-24DA3B5E6E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90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462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56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61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956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82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909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45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24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22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72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B7D0C-BD7C-430B-B0A3-7B559EB094B4}" type="datetimeFigureOut">
              <a:rPr lang="pl-PL" smtClean="0"/>
              <a:t>30.01.2020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E0AF-E4A9-48F0-B24D-306E34927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503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asem.pl/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dematerializacja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materializacja.p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4B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33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06185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D6C390"/>
                </a:solidFill>
                <a:latin typeface="Calibri" panose="020F0502020204030204" pitchFamily="34" charset="0"/>
              </a:rPr>
              <a:t>DEMATERIALIZACJA E-LEARNING</a:t>
            </a:r>
          </a:p>
          <a:p>
            <a:pPr algn="ctr"/>
            <a:r>
              <a:rPr lang="pl-PL" sz="3600" b="1" dirty="0" smtClean="0">
                <a:solidFill>
                  <a:srgbClr val="D6C390"/>
                </a:solidFill>
                <a:latin typeface="Calibri" panose="020F0502020204030204" pitchFamily="34" charset="0"/>
              </a:rPr>
              <a:t>29 stycznia 2020 r. </a:t>
            </a:r>
          </a:p>
        </p:txBody>
      </p:sp>
    </p:spTree>
    <p:extLst>
      <p:ext uri="{BB962C8B-B14F-4D97-AF65-F5344CB8AC3E}">
        <p14:creationId xmlns:p14="http://schemas.microsoft.com/office/powerpoint/2010/main" val="358661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5" y="1450975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10</a:t>
            </a:fld>
            <a:endParaRPr lang="pl-P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2967" y="166254"/>
            <a:ext cx="108804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solidFill>
                  <a:srgbClr val="AA9066"/>
                </a:solidFill>
              </a:rPr>
              <a:t>  O mnie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50" y="6044500"/>
            <a:ext cx="2229963" cy="714602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70248" y="1283611"/>
            <a:ext cx="6290782" cy="4351338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AA9066"/>
              </a:buClr>
              <a:buFont typeface="Courier New" panose="02070309020205020404" pitchFamily="49" charset="0"/>
              <a:buChar char="o"/>
            </a:pPr>
            <a:r>
              <a:rPr lang="pl-PL" sz="1800" dirty="0">
                <a:solidFill>
                  <a:srgbClr val="474B4C"/>
                </a:solidFill>
              </a:rPr>
              <a:t>Jestem radcą prawnym specjalizującym się w prawie rynku </a:t>
            </a:r>
            <a:r>
              <a:rPr lang="pl-PL" sz="1800" dirty="0" smtClean="0">
                <a:solidFill>
                  <a:srgbClr val="474B4C"/>
                </a:solidFill>
              </a:rPr>
              <a:t>kapitałowego;</a:t>
            </a:r>
          </a:p>
          <a:p>
            <a:pPr algn="just">
              <a:buClr>
                <a:srgbClr val="AA9066"/>
              </a:buClr>
              <a:buFont typeface="Courier New" panose="02070309020205020404" pitchFamily="49" charset="0"/>
              <a:buChar char="o"/>
            </a:pPr>
            <a:r>
              <a:rPr lang="pl-PL" sz="1800" dirty="0" smtClean="0">
                <a:solidFill>
                  <a:srgbClr val="474B4C"/>
                </a:solidFill>
              </a:rPr>
              <a:t>Posiadam 11 lat doświadczenia, w tym </a:t>
            </a:r>
            <a:r>
              <a:rPr lang="pl-PL" sz="1800" b="1" dirty="0" smtClean="0">
                <a:solidFill>
                  <a:srgbClr val="474B4C"/>
                </a:solidFill>
              </a:rPr>
              <a:t>8 lat w zakresie doradztwa prawnego dla domów maklerskich</a:t>
            </a:r>
          </a:p>
          <a:p>
            <a:pPr algn="just">
              <a:buClr>
                <a:srgbClr val="AA9066"/>
              </a:buClr>
              <a:buFont typeface="Courier New" panose="02070309020205020404" pitchFamily="49" charset="0"/>
              <a:buChar char="o"/>
            </a:pPr>
            <a:r>
              <a:rPr lang="pl-PL" sz="1800" dirty="0" smtClean="0">
                <a:solidFill>
                  <a:srgbClr val="474B4C"/>
                </a:solidFill>
              </a:rPr>
              <a:t>Prowadzę bloga w zakresie dematerializacji akcji: </a:t>
            </a:r>
            <a:r>
              <a:rPr lang="pl-PL" sz="1800" dirty="0" smtClean="0">
                <a:solidFill>
                  <a:srgbClr val="474B4C"/>
                </a:solidFill>
                <a:hlinkClick r:id="rId4"/>
              </a:rPr>
              <a:t>www.dematerializacja.pl</a:t>
            </a:r>
            <a:r>
              <a:rPr lang="pl-PL" sz="1800" dirty="0" smtClean="0">
                <a:solidFill>
                  <a:srgbClr val="474B4C"/>
                </a:solidFill>
              </a:rPr>
              <a:t>;</a:t>
            </a:r>
          </a:p>
          <a:p>
            <a:pPr algn="just">
              <a:buClr>
                <a:srgbClr val="AA9066"/>
              </a:buClr>
              <a:buFont typeface="Courier New" panose="02070309020205020404" pitchFamily="49" charset="0"/>
              <a:buChar char="o"/>
            </a:pPr>
            <a:r>
              <a:rPr lang="pl-PL" sz="1800" dirty="0" smtClean="0">
                <a:solidFill>
                  <a:srgbClr val="474B4C"/>
                </a:solidFill>
              </a:rPr>
              <a:t>Moją misją w związku z prowadzeniem portalu jest zwiększanie świadomości społeczeństwa w zakresie obowiązkowej dematerializacji akcji;</a:t>
            </a:r>
          </a:p>
          <a:p>
            <a:pPr algn="just">
              <a:buClr>
                <a:srgbClr val="AA9066"/>
              </a:buClr>
              <a:buFont typeface="Courier New" panose="02070309020205020404" pitchFamily="49" charset="0"/>
              <a:buChar char="o"/>
            </a:pPr>
            <a:r>
              <a:rPr lang="pl-PL" sz="1800" dirty="0" smtClean="0">
                <a:solidFill>
                  <a:srgbClr val="474B4C"/>
                </a:solidFill>
              </a:rPr>
              <a:t>Świadczę usługę kompleksowego wdrożenia procesu dematerializacji akcji w spółkach akcyjnych oraz komandytowo akcyjnych  (przygotowanie spółki do dematerializacji akcji), a także specjalistyczne doradztwo w pojedynczych kwestiach</a:t>
            </a:r>
            <a:r>
              <a:rPr lang="pl-PL" sz="1800" smtClean="0">
                <a:solidFill>
                  <a:srgbClr val="474B4C"/>
                </a:solidFill>
              </a:rPr>
              <a:t>. </a:t>
            </a:r>
            <a:endParaRPr lang="pl-PL" sz="1800" dirty="0" smtClean="0">
              <a:solidFill>
                <a:srgbClr val="474B4C"/>
              </a:solidFill>
            </a:endParaRPr>
          </a:p>
          <a:p>
            <a:pPr marL="0" indent="0" algn="just">
              <a:buClr>
                <a:srgbClr val="AA9066"/>
              </a:buClr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 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6" y="1283611"/>
            <a:ext cx="3229772" cy="215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4"/>
          <p:cNvSpPr/>
          <p:nvPr/>
        </p:nvSpPr>
        <p:spPr>
          <a:xfrm>
            <a:off x="857596" y="3817727"/>
            <a:ext cx="32297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AA9066"/>
                </a:solidFill>
              </a:rPr>
              <a:t>Kontakt:</a:t>
            </a:r>
          </a:p>
          <a:p>
            <a:r>
              <a:rPr lang="pl-PL" sz="1600" dirty="0" smtClean="0"/>
              <a:t>Rafał </a:t>
            </a:r>
            <a:r>
              <a:rPr lang="pl-PL" sz="1600" dirty="0" err="1"/>
              <a:t>Semczyszyn</a:t>
            </a:r>
            <a:r>
              <a:rPr lang="pl-PL" sz="1600" dirty="0"/>
              <a:t> </a:t>
            </a:r>
            <a:endParaRPr lang="pl-PL" sz="1600" dirty="0" smtClean="0"/>
          </a:p>
          <a:p>
            <a:r>
              <a:rPr lang="pl-PL" sz="1600" dirty="0" smtClean="0"/>
              <a:t>Kancelaria </a:t>
            </a:r>
            <a:r>
              <a:rPr lang="pl-PL" sz="1600" dirty="0"/>
              <a:t>Radcy </a:t>
            </a:r>
            <a:r>
              <a:rPr lang="pl-PL" sz="1600" dirty="0" smtClean="0"/>
              <a:t>Prawnego </a:t>
            </a:r>
          </a:p>
          <a:p>
            <a:r>
              <a:rPr lang="pl-PL" sz="1600" dirty="0" smtClean="0"/>
              <a:t>ul</a:t>
            </a:r>
            <a:r>
              <a:rPr lang="pl-PL" sz="1600" dirty="0"/>
              <a:t>. Czerwone Maki </a:t>
            </a:r>
            <a:r>
              <a:rPr lang="pl-PL" sz="1600" dirty="0" smtClean="0"/>
              <a:t>45/100</a:t>
            </a:r>
          </a:p>
          <a:p>
            <a:r>
              <a:rPr lang="pl-PL" sz="1600" dirty="0" smtClean="0"/>
              <a:t>30-392 Kraków</a:t>
            </a:r>
          </a:p>
          <a:p>
            <a:r>
              <a:rPr lang="pl-PL" sz="1600" b="1" dirty="0" smtClean="0"/>
              <a:t>tel</a:t>
            </a:r>
            <a:r>
              <a:rPr lang="pl-PL" sz="1600" b="1" dirty="0"/>
              <a:t>. 725 477 </a:t>
            </a:r>
            <a:r>
              <a:rPr lang="pl-PL" sz="1600" b="1" dirty="0" smtClean="0"/>
              <a:t>896</a:t>
            </a:r>
          </a:p>
          <a:p>
            <a:r>
              <a:rPr lang="pl-PL" sz="1600" dirty="0" smtClean="0">
                <a:hlinkClick r:id="rId6"/>
              </a:rPr>
              <a:t>www.rasem.pl</a:t>
            </a:r>
            <a:endParaRPr lang="pl-PL" sz="1600" dirty="0" smtClean="0"/>
          </a:p>
          <a:p>
            <a:r>
              <a:rPr lang="pl-PL" sz="1600" dirty="0" smtClean="0"/>
              <a:t>www.dematerializacja.pl  </a:t>
            </a:r>
          </a:p>
          <a:p>
            <a:r>
              <a:rPr lang="pl-PL" sz="1600" dirty="0" smtClean="0"/>
              <a:t>e-mail</a:t>
            </a:r>
            <a:r>
              <a:rPr lang="pl-PL" sz="1600" dirty="0"/>
              <a:t>: kancelaria@rasem.pl</a:t>
            </a:r>
          </a:p>
        </p:txBody>
      </p:sp>
    </p:spTree>
    <p:extLst>
      <p:ext uri="{BB962C8B-B14F-4D97-AF65-F5344CB8AC3E}">
        <p14:creationId xmlns:p14="http://schemas.microsoft.com/office/powerpoint/2010/main" val="170290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2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1818" y="192856"/>
            <a:ext cx="11429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Dla kogo jest ten e-learning?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941324" y="985280"/>
            <a:ext cx="10421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5" name="pole tekstowe 4"/>
          <p:cNvSpPr txBox="1"/>
          <p:nvPr/>
        </p:nvSpPr>
        <p:spPr>
          <a:xfrm>
            <a:off x="800388" y="900742"/>
            <a:ext cx="98240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pl-PL" sz="2800" dirty="0"/>
              <a:t>Trafiając na tę prezentację zapewne wiesz, że </a:t>
            </a:r>
            <a:r>
              <a:rPr lang="pl-PL" sz="2800" dirty="0" smtClean="0"/>
              <a:t>1stycznia 2021 r. wszystkie </a:t>
            </a:r>
            <a:r>
              <a:rPr lang="pl-PL" sz="2800" dirty="0"/>
              <a:t>akcje w formie papierowej utracą moc i zostaną zapisane w elektronicznym rejestrze akcjonariuszy. </a:t>
            </a:r>
            <a:endParaRPr lang="pl-PL" sz="2800" b="1" dirty="0" smtClean="0"/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pl-PL" sz="2800" dirty="0" smtClean="0"/>
              <a:t>Niniejszy e-learning poświęcamy pracownikom, akcjonariuszom i organom zarządzającym spółek akcyjnych oraz komandytowo-akcyjnych.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pl-PL" sz="2800" dirty="0" smtClean="0"/>
              <a:t>W syntetyczny i obrazowy sposób przedstawiamy przebieg procesu dematerializacji oraz najważniejsze kwestie problematyczne.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pl-PL" sz="2800" dirty="0" smtClean="0"/>
              <a:t>W celu dalszego zgłębiania wiedzy zachęcamy do lektury naszych wpisów eksperckich na blogu </a:t>
            </a:r>
            <a:r>
              <a:rPr lang="pl-PL" sz="2800" dirty="0" smtClean="0">
                <a:hlinkClick r:id="rId4"/>
              </a:rPr>
              <a:t>www.dematerializacja.pl</a:t>
            </a:r>
            <a:endParaRPr lang="pl-PL" sz="2800" dirty="0" smtClean="0"/>
          </a:p>
          <a:p>
            <a:pPr algn="just"/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352884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3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1818" y="192856"/>
            <a:ext cx="11429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</a:t>
            </a:r>
            <a:r>
              <a:rPr lang="pl-PL" sz="4000" b="1" dirty="0" smtClean="0">
                <a:solidFill>
                  <a:srgbClr val="AA9066"/>
                </a:solidFill>
              </a:rPr>
              <a:t>Harmonogram dematerializacji akcji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941324" y="985280"/>
            <a:ext cx="10421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24" y="1173884"/>
            <a:ext cx="2481263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pole tekstowe 13"/>
          <p:cNvSpPr txBox="1"/>
          <p:nvPr/>
        </p:nvSpPr>
        <p:spPr>
          <a:xfrm>
            <a:off x="4577732" y="979735"/>
            <a:ext cx="75380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W praktyce można podzielić proces dematerializacji na IV etapy:</a:t>
            </a:r>
            <a:endParaRPr lang="pl-PL" sz="2800" dirty="0"/>
          </a:p>
          <a:p>
            <a:pPr marL="571500" indent="-571500" algn="just">
              <a:buFont typeface="+mj-lt"/>
              <a:buAutoNum type="romanUcPeriod"/>
            </a:pPr>
            <a:r>
              <a:rPr lang="pl-PL" sz="2800" dirty="0" smtClean="0"/>
              <a:t>Etap przygotowawczy;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l-PL" sz="2800" dirty="0" smtClean="0"/>
              <a:t>Etap wyboru podmiotu prowadzącego rejestr akcjonariuszy;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l-PL" sz="2800" dirty="0" smtClean="0"/>
              <a:t>Etap wzywania akcjonariuszy do składania dokumentów akcji w spółce oraz składania dokumentów akcji w spółce;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l-PL" sz="2800" dirty="0" smtClean="0"/>
              <a:t>Etap składania dokumentacji w podmiocie rejestrującym akcje</a:t>
            </a:r>
          </a:p>
          <a:p>
            <a:pPr algn="just"/>
            <a:r>
              <a:rPr lang="pl-PL" sz="2800" dirty="0" smtClean="0"/>
              <a:t>Prezentacja poświęcona jest etapom </a:t>
            </a:r>
            <a:r>
              <a:rPr lang="pl-PL" sz="2800" b="1" dirty="0" smtClean="0"/>
              <a:t>I-III</a:t>
            </a:r>
            <a:r>
              <a:rPr lang="pl-PL" sz="2800" dirty="0" smtClean="0"/>
              <a:t> </a:t>
            </a:r>
          </a:p>
          <a:p>
            <a:pPr marL="571500" indent="-571500">
              <a:buFont typeface="+mj-lt"/>
              <a:buAutoNum type="romanUcPeriod"/>
            </a:pPr>
            <a:endParaRPr lang="pl-PL" sz="2800" dirty="0"/>
          </a:p>
          <a:p>
            <a:pPr marL="571500" indent="-571500">
              <a:buFont typeface="+mj-lt"/>
              <a:buAutoNum type="romanUcPeriod"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5758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4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946" y="206255"/>
            <a:ext cx="11429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I. Etap przygotowawczy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35844" y="1173884"/>
            <a:ext cx="10421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16" name="pole tekstowe 15"/>
          <p:cNvSpPr txBox="1"/>
          <p:nvPr/>
        </p:nvSpPr>
        <p:spPr>
          <a:xfrm>
            <a:off x="772423" y="1017830"/>
            <a:ext cx="11005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Sukces całego procesu dematerializacji zależy od odpowiedniego zaplanowania i przewidzenia pojawienia się kwestii problematycznych.</a:t>
            </a:r>
          </a:p>
          <a:p>
            <a:pPr algn="just"/>
            <a:r>
              <a:rPr lang="pl-PL" sz="2800" dirty="0" smtClean="0"/>
              <a:t>Na tym etapie należy: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Zorientować się w kwestii wydania/niewydania dokumentów akcji;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Rozważyć kwestię uregulowania procesu zw. z odtwarzaniem zagubionych/zniszczonych dokumentów akcji;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Rozważyć kwestię wypłaty dywidendy przez podmiot zobowiązany;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Przeanalizować inne kwestie korporacyjne oraz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Zoptymalizować organizację walnych zgromadzeń w 2020 r.</a:t>
            </a:r>
          </a:p>
          <a:p>
            <a:endParaRPr lang="pl-PL" sz="2800" dirty="0" smtClean="0"/>
          </a:p>
          <a:p>
            <a:pPr algn="just"/>
            <a:r>
              <a:rPr lang="pl-PL" sz="2800" b="1" dirty="0" smtClean="0"/>
              <a:t>WAŻNE: Kwestie istotne z punktu widzenia dematerializacji są często kwestiami statutowymi.</a:t>
            </a:r>
          </a:p>
          <a:p>
            <a:pPr marL="571500" indent="-571500">
              <a:buFont typeface="+mj-lt"/>
              <a:buAutoNum type="romanUcPeriod"/>
            </a:pPr>
            <a:endParaRPr lang="pl-PL" sz="2800" dirty="0"/>
          </a:p>
          <a:p>
            <a:pPr marL="571500" indent="-571500">
              <a:buFont typeface="+mj-lt"/>
              <a:buAutoNum type="romanUcPeriod"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8746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5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946" y="206255"/>
            <a:ext cx="11429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II. Wybór podmiotu rejestrowego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35844" y="1173884"/>
            <a:ext cx="10421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16" name="pole tekstowe 15"/>
          <p:cNvSpPr txBox="1"/>
          <p:nvPr/>
        </p:nvSpPr>
        <p:spPr>
          <a:xfrm>
            <a:off x="772423" y="1017830"/>
            <a:ext cx="11005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Zgodnie z ustawą rejestr akcjonariuszy mogą prowadzić „podmioty </a:t>
            </a:r>
            <a:r>
              <a:rPr lang="pl-PL" sz="2800" dirty="0"/>
              <a:t>uprawnione do prowadzenia rachunków papierów wartościowych na terytorium Rzeczypospolitej </a:t>
            </a:r>
            <a:r>
              <a:rPr lang="pl-PL" sz="2800" dirty="0" smtClean="0"/>
              <a:t>Polskiej”</a:t>
            </a:r>
          </a:p>
          <a:p>
            <a:pPr algn="just"/>
            <a:r>
              <a:rPr lang="pl-PL" sz="2800" dirty="0" smtClean="0"/>
              <a:t>W praktyce są to: </a:t>
            </a:r>
            <a:r>
              <a:rPr lang="pl-PL" sz="2800" b="1" dirty="0" smtClean="0"/>
              <a:t>domy maklerskie oraz </a:t>
            </a:r>
            <a:r>
              <a:rPr lang="pl-PL" sz="2800" b="1" dirty="0" smtClean="0"/>
              <a:t>niektóre banki. </a:t>
            </a:r>
            <a:r>
              <a:rPr lang="pl-PL" sz="2800" dirty="0" smtClean="0"/>
              <a:t>Teoretycznie </a:t>
            </a:r>
            <a:r>
              <a:rPr lang="pl-PL" sz="2800" dirty="0" smtClean="0"/>
              <a:t>można zarejestrować akcje także w KDPW. </a:t>
            </a:r>
            <a:endParaRPr lang="pl-PL" sz="2800" b="1" dirty="0" smtClean="0"/>
          </a:p>
          <a:p>
            <a:pPr algn="just"/>
            <a:r>
              <a:rPr lang="pl-PL" sz="2800" dirty="0" smtClean="0"/>
              <a:t>Wybór podmiotu rejestrowego </a:t>
            </a:r>
            <a:r>
              <a:rPr lang="pl-PL" sz="2800" dirty="0"/>
              <a:t> </a:t>
            </a:r>
            <a:r>
              <a:rPr lang="pl-PL" sz="2800" dirty="0" smtClean="0"/>
              <a:t>dzieli się w praktyce na 3 fazy: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Spółka (zazwyczaj zarząd) rozpatruje oferty podmiotów uprawnionych i dokonuje wstępnego wyboru podmiotu;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Walne zgromadzenie wspólników podejmuje uchwałę w sprawie wyboru podmiotu rejestrowego;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800" dirty="0" smtClean="0"/>
              <a:t>Zawarcie umowy z podmiotem rejestrowym</a:t>
            </a:r>
          </a:p>
          <a:p>
            <a:pPr algn="just"/>
            <a:r>
              <a:rPr lang="pl-PL" sz="2800" b="1" dirty="0" smtClean="0"/>
              <a:t>WAŻNE: Ustawa nakazuje dokonanie wyboru i podpisanie umowy przed </a:t>
            </a:r>
            <a:r>
              <a:rPr lang="pl-PL" sz="2800" b="1" dirty="0" smtClean="0">
                <a:solidFill>
                  <a:srgbClr val="FF0000"/>
                </a:solidFill>
              </a:rPr>
              <a:t>30 czerwca 2020 r.</a:t>
            </a:r>
            <a:endParaRPr lang="pl-PL" sz="2800" b="1" dirty="0">
              <a:solidFill>
                <a:srgbClr val="FF0000"/>
              </a:solidFill>
            </a:endParaRPr>
          </a:p>
          <a:p>
            <a:pPr marL="571500" indent="-571500">
              <a:buFont typeface="+mj-lt"/>
              <a:buAutoNum type="romanUcPeriod"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34884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6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946" y="206255"/>
            <a:ext cx="11429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II. Wybór podmiotu rejestrowego – </a:t>
            </a:r>
            <a:r>
              <a:rPr lang="pl-PL" sz="4000" b="1" dirty="0" err="1" smtClean="0">
                <a:solidFill>
                  <a:srgbClr val="AA9066"/>
                </a:solidFill>
              </a:rPr>
              <a:t>case</a:t>
            </a:r>
            <a:r>
              <a:rPr lang="pl-PL" sz="4000" b="1" dirty="0" smtClean="0">
                <a:solidFill>
                  <a:srgbClr val="AA9066"/>
                </a:solidFill>
              </a:rPr>
              <a:t> </a:t>
            </a:r>
            <a:r>
              <a:rPr lang="pl-PL" sz="4000" b="1" dirty="0" err="1" smtClean="0">
                <a:solidFill>
                  <a:srgbClr val="AA9066"/>
                </a:solidFill>
              </a:rPr>
              <a:t>study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35844" y="1173884"/>
            <a:ext cx="10421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16" name="pole tekstowe 15"/>
          <p:cNvSpPr txBox="1"/>
          <p:nvPr/>
        </p:nvSpPr>
        <p:spPr>
          <a:xfrm>
            <a:off x="735844" y="1096940"/>
            <a:ext cx="11005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 smtClean="0"/>
              <a:t>Przypadek: </a:t>
            </a:r>
            <a:r>
              <a:rPr lang="pl-PL" sz="2800" dirty="0" smtClean="0"/>
              <a:t>Spółka XYZ S.A. powstała w wyniku przekształcenia przedsiębiorstwa państwowego. Posiada 2 000 akcjonariuszy.</a:t>
            </a:r>
          </a:p>
          <a:p>
            <a:pPr algn="just"/>
            <a:endParaRPr lang="pl-PL" sz="2800" dirty="0"/>
          </a:p>
          <a:p>
            <a:pPr algn="just"/>
            <a:r>
              <a:rPr lang="pl-PL" sz="2800" b="1" dirty="0" smtClean="0"/>
              <a:t>Analiza: </a:t>
            </a:r>
            <a:r>
              <a:rPr lang="pl-PL" sz="2800" dirty="0" smtClean="0"/>
              <a:t>Spółka powinna zwrócić uwagę nie tylko na koszt stały, ale także na koszty przeprowadzenia transakcji na akcjach oraz tego, kto ma je ponieść: akcjonariusz czy spółka (na ten moment są 2 warianty). Dodatkowo, przy tak dużej ilości akcjonariuszy istotne są dodatkowe funkcje internetowe.</a:t>
            </a:r>
          </a:p>
          <a:p>
            <a:pPr algn="just"/>
            <a:endParaRPr lang="pl-PL" sz="2800" dirty="0"/>
          </a:p>
          <a:p>
            <a:pPr algn="just"/>
            <a:r>
              <a:rPr lang="pl-PL" sz="2800" b="1" dirty="0"/>
              <a:t>WAŻNE: Ustawa nakazuje dokonanie wyboru i podpisanie umowy przed </a:t>
            </a:r>
            <a:r>
              <a:rPr lang="pl-PL" sz="2800" b="1" dirty="0">
                <a:solidFill>
                  <a:srgbClr val="FF0000"/>
                </a:solidFill>
              </a:rPr>
              <a:t>30 czerwca 2020 r.</a:t>
            </a:r>
          </a:p>
          <a:p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6285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7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946" y="206255"/>
            <a:ext cx="12133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III. Wezwania do złożenia dokumentów akcji w spółce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35844" y="1173884"/>
            <a:ext cx="10421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16" name="pole tekstowe 15"/>
          <p:cNvSpPr txBox="1"/>
          <p:nvPr/>
        </p:nvSpPr>
        <p:spPr>
          <a:xfrm>
            <a:off x="774713" y="832139"/>
            <a:ext cx="11005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Ustawa nakazuje, by po podpisaniu umowy dokonać </a:t>
            </a:r>
            <a:r>
              <a:rPr lang="pl-PL" sz="2800" b="1" dirty="0" smtClean="0">
                <a:solidFill>
                  <a:srgbClr val="FF0000"/>
                </a:solidFill>
              </a:rPr>
              <a:t>5 wezwań</a:t>
            </a:r>
            <a:r>
              <a:rPr lang="pl-PL" sz="2800" dirty="0" smtClean="0"/>
              <a:t>  (min. co 2 tyg. maks. co miesiąc) do złożenia dokumentów akcji w spółce w sposób, w jaki zwoływane jest walne zgromadzenie. W praktyce:</a:t>
            </a:r>
          </a:p>
          <a:p>
            <a:pPr algn="just"/>
            <a:r>
              <a:rPr lang="pl-PL" sz="2800" b="1" dirty="0" smtClean="0"/>
              <a:t>Akcje na okaziciela: </a:t>
            </a:r>
            <a:r>
              <a:rPr lang="pl-PL" sz="2800" dirty="0" smtClean="0"/>
              <a:t>publikacja w </a:t>
            </a:r>
            <a:r>
              <a:rPr lang="pl-PL" sz="2800" dirty="0" err="1" smtClean="0"/>
              <a:t>MSiG</a:t>
            </a:r>
            <a:endParaRPr lang="pl-PL" sz="2800" dirty="0" smtClean="0"/>
          </a:p>
          <a:p>
            <a:pPr algn="just"/>
            <a:r>
              <a:rPr lang="pl-PL" sz="2800" b="1" dirty="0" smtClean="0"/>
              <a:t>Akcje imienne: </a:t>
            </a:r>
            <a:r>
              <a:rPr lang="pl-PL" sz="2800" dirty="0" smtClean="0"/>
              <a:t>Listy polecone lub mail (to drugie tylko, gdy jest na to zgoda).</a:t>
            </a:r>
          </a:p>
          <a:p>
            <a:pPr algn="just"/>
            <a:r>
              <a:rPr lang="pl-PL" sz="2800" dirty="0" smtClean="0"/>
              <a:t>Konieczne jest pięciokrotne ogłoszenie na stronie internetowej spółki w miejscu wydzielonym na komunikację z akcjonariuszami.</a:t>
            </a:r>
          </a:p>
          <a:p>
            <a:pPr algn="just"/>
            <a:r>
              <a:rPr lang="pl-PL" sz="2800" b="1" dirty="0" smtClean="0"/>
              <a:t>Kwestia problematyczna: </a:t>
            </a:r>
            <a:r>
              <a:rPr lang="pl-PL" sz="2800" dirty="0" smtClean="0"/>
              <a:t>konieczność 5 wezwań w wypadku złożenia wszystkich akcji w spółce. 2 stanowiska. Wkrótce artykuł na blogu w tej tematyce.</a:t>
            </a:r>
          </a:p>
          <a:p>
            <a:pPr algn="just"/>
            <a:r>
              <a:rPr lang="pl-PL" sz="2800" b="1" dirty="0" smtClean="0"/>
              <a:t>WAŻNE: </a:t>
            </a:r>
            <a:r>
              <a:rPr lang="pl-PL" sz="2800" dirty="0" smtClean="0"/>
              <a:t>1 wezwanie musi być dokonane przed </a:t>
            </a:r>
            <a:r>
              <a:rPr lang="pl-PL" sz="2800" b="1" dirty="0" smtClean="0">
                <a:solidFill>
                  <a:srgbClr val="FF0000"/>
                </a:solidFill>
              </a:rPr>
              <a:t>30 czerwca 2020 r. </a:t>
            </a:r>
            <a:r>
              <a:rPr lang="pl-PL" sz="2800" dirty="0"/>
              <a:t>Potencjalne zatory w </a:t>
            </a:r>
            <a:r>
              <a:rPr lang="pl-PL" sz="2800" dirty="0" err="1"/>
              <a:t>MSiG</a:t>
            </a:r>
            <a:r>
              <a:rPr lang="pl-PL" sz="2800" dirty="0"/>
              <a:t>!</a:t>
            </a:r>
          </a:p>
          <a:p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675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8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946" y="206255"/>
            <a:ext cx="12133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III. Składanie dokumentów akcji w spółce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35844" y="1173884"/>
            <a:ext cx="10421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16" name="pole tekstowe 15"/>
          <p:cNvSpPr txBox="1"/>
          <p:nvPr/>
        </p:nvSpPr>
        <p:spPr>
          <a:xfrm>
            <a:off x="774713" y="832139"/>
            <a:ext cx="11005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800" dirty="0" smtClean="0"/>
          </a:p>
          <a:p>
            <a:pPr algn="just"/>
            <a:r>
              <a:rPr lang="pl-PL" sz="2800" dirty="0" smtClean="0"/>
              <a:t>Na tym etapie akcjonariusze, za pokwitowaniem, dostarczają dokumenty akcji do spółki.</a:t>
            </a:r>
          </a:p>
          <a:p>
            <a:pPr algn="just"/>
            <a:endParaRPr lang="pl-PL" sz="2800" dirty="0" smtClean="0"/>
          </a:p>
          <a:p>
            <a:pPr algn="just"/>
            <a:r>
              <a:rPr lang="pl-PL" sz="2800" b="1" dirty="0" smtClean="0"/>
              <a:t>Kwestia problematyczna: </a:t>
            </a:r>
            <a:r>
              <a:rPr lang="pl-PL" sz="2800" dirty="0" smtClean="0"/>
              <a:t>czy konieczne jest stawiennictwo osobiste? </a:t>
            </a:r>
            <a:r>
              <a:rPr lang="pl-PL" sz="2800" b="1" dirty="0" smtClean="0"/>
              <a:t>Kwestia zagubienia akcji.</a:t>
            </a:r>
          </a:p>
        </p:txBody>
      </p:sp>
    </p:spTree>
    <p:extLst>
      <p:ext uri="{BB962C8B-B14F-4D97-AF65-F5344CB8AC3E}">
        <p14:creationId xmlns:p14="http://schemas.microsoft.com/office/powerpoint/2010/main" val="391019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739" y="1173884"/>
            <a:ext cx="10515600" cy="1325563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E0AF-E4A9-48F0-B24D-306E34927F22}" type="slidenum">
              <a:rPr lang="pl-PL" smtClean="0"/>
              <a:t>9</a:t>
            </a:fld>
            <a:endParaRPr lang="pl-P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0" y="166254"/>
            <a:ext cx="223918" cy="1007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945" y="206255"/>
            <a:ext cx="11429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AA9066"/>
                </a:solidFill>
              </a:rPr>
              <a:t> </a:t>
            </a:r>
            <a:r>
              <a:rPr lang="pl-PL" sz="4000" b="1" dirty="0" smtClean="0">
                <a:solidFill>
                  <a:srgbClr val="AA9066"/>
                </a:solidFill>
              </a:rPr>
              <a:t>   </a:t>
            </a:r>
            <a:r>
              <a:rPr lang="pl-PL" sz="4000" b="1" dirty="0" smtClean="0">
                <a:solidFill>
                  <a:srgbClr val="AA9066"/>
                </a:solidFill>
              </a:rPr>
              <a:t>Dziękuję</a:t>
            </a:r>
            <a:endParaRPr lang="pl-PL" sz="4000" b="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2423" y="832139"/>
            <a:ext cx="10348158" cy="0"/>
          </a:xfrm>
          <a:prstGeom prst="line">
            <a:avLst/>
          </a:prstGeom>
          <a:ln w="15875">
            <a:solidFill>
              <a:srgbClr val="AA9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699268" y="5117871"/>
            <a:ext cx="109410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pl-PL" sz="1400" dirty="0">
              <a:solidFill>
                <a:srgbClr val="474B4C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99268" y="1065843"/>
            <a:ext cx="11143634" cy="5253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buClr>
                <a:srgbClr val="AA9066"/>
              </a:buClr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978" y="6254496"/>
            <a:ext cx="142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772423" y="1130377"/>
            <a:ext cx="104213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Dziękuję za uwagę!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Osobom zainteresowanym polecam śledzenie bloga i zapisanie się do </a:t>
            </a:r>
            <a:r>
              <a:rPr lang="pl-PL" sz="2800" dirty="0" err="1"/>
              <a:t>newslettera</a:t>
            </a:r>
            <a:r>
              <a:rPr lang="pl-PL" sz="2800" dirty="0"/>
              <a:t>  </a:t>
            </a:r>
            <a:r>
              <a:rPr lang="pl-PL" sz="2800" b="1" dirty="0"/>
              <a:t>www.dematerializacja.pl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4631914" y="1053433"/>
            <a:ext cx="61636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800" b="1" dirty="0"/>
          </a:p>
          <a:p>
            <a:endParaRPr lang="pl-PL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6845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23179</TotalTime>
  <Words>726</Words>
  <Application>Microsoft Office PowerPoint</Application>
  <PresentationFormat>Niestandardowy</PresentationFormat>
  <Paragraphs>133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Office Theme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Kancelaria</dc:creator>
  <cp:lastModifiedBy>Kancelaria</cp:lastModifiedBy>
  <cp:revision>200</cp:revision>
  <dcterms:created xsi:type="dcterms:W3CDTF">2019-04-14T18:44:48Z</dcterms:created>
  <dcterms:modified xsi:type="dcterms:W3CDTF">2020-01-30T05:16:37Z</dcterms:modified>
</cp:coreProperties>
</file>